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4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7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20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6" y="1196753"/>
            <a:ext cx="10018713" cy="312420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8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2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1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5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D4F993E5-7F68-46B3-A47A-ECE697754293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6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6087" y="190500"/>
            <a:ext cx="10018713" cy="6191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087" y="1102518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833" y="648493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AFF1870-E8DC-4074-81D5-5323747A93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CA06A-0F0A-48A3-B4C1-D780612C19B7}"/>
              </a:ext>
            </a:extLst>
          </p:cNvPr>
          <p:cNvSpPr/>
          <p:nvPr userDrawn="1"/>
        </p:nvSpPr>
        <p:spPr>
          <a:xfrm>
            <a:off x="1716087" y="857250"/>
            <a:ext cx="9888538" cy="114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ed and white sign&#10;&#10;Description automatically generated">
            <a:extLst>
              <a:ext uri="{FF2B5EF4-FFF2-40B4-BE49-F238E27FC236}">
                <a16:creationId xmlns:a16="http://schemas.microsoft.com/office/drawing/2014/main" id="{279F1BBB-B4F8-4700-9EE9-5FDD9C33C0F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" y="6072187"/>
            <a:ext cx="792063" cy="6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5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3800" b="1" kern="1200" cap="none">
          <a:ln w="3175" cmpd="sng">
            <a:noFill/>
          </a:ln>
          <a:solidFill>
            <a:schemeClr val="accent1">
              <a:lumMod val="5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3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zeylab.cb.bscb.cornell.edu/labmembers/documents/supplement%205%20-%20multiple%20regression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mezeylab.cb.bscb.cornell.edu/labmembers/documents/supplement%205%20-%20multiple%20regression.pdf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6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hyperlink" Target="http://mezeylab.cb.bscb.cornell.edu/labmembers/documents/supplement%205%20-%20multiple%20regression.pdf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13.png"/><Relationship Id="rId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zeylab.cb.bscb.cornell.edu/labmembers/documents/supplement%205%20-%20multiple%20regression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479A50-23AB-4D13-91E5-E07DA056A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Edward Wang, Ph.D.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6E758F-6565-465D-8A7A-D71D914F9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Multiple Regression</a:t>
            </a:r>
          </a:p>
        </p:txBody>
      </p:sp>
    </p:spTree>
    <p:extLst>
      <p:ext uri="{BB962C8B-B14F-4D97-AF65-F5344CB8AC3E}">
        <p14:creationId xmlns:p14="http://schemas.microsoft.com/office/powerpoint/2010/main" val="33816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0EE0-E17C-4FC5-A621-EF0E50B1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0500"/>
            <a:ext cx="11125200" cy="619125"/>
          </a:xfrm>
        </p:spPr>
        <p:txBody>
          <a:bodyPr/>
          <a:lstStyle/>
          <a:p>
            <a:r>
              <a:rPr lang="en-US" dirty="0"/>
              <a:t>Estimation of Model Parameters-Gradient Descent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42898F-9AEB-44A9-BFDC-E82E4BDA0987}"/>
              </a:ext>
            </a:extLst>
          </p:cNvPr>
          <p:cNvSpPr/>
          <p:nvPr/>
        </p:nvSpPr>
        <p:spPr>
          <a:xfrm>
            <a:off x="1601786" y="1384301"/>
            <a:ext cx="5688014" cy="3492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 value for the learning rate α. The learning rate determines how big the step would be on each iteration.</a:t>
            </a:r>
          </a:p>
          <a:p>
            <a:pPr marL="914400" indent="-5080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α is very small, it would take long time to converge and become computationally expensive.</a:t>
            </a:r>
          </a:p>
          <a:p>
            <a:pPr marL="914400" indent="-5080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α is large, it may fail to converge and overshoot the minimum.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35B045-D8D2-4484-9891-7B87BC9CB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1384301"/>
            <a:ext cx="4685714" cy="40666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A23A62-77B3-4102-A4E1-9E512F2FCCBC}"/>
              </a:ext>
            </a:extLst>
          </p:cNvPr>
          <p:cNvSpPr/>
          <p:nvPr/>
        </p:nvSpPr>
        <p:spPr>
          <a:xfrm>
            <a:off x="2212455" y="5450968"/>
            <a:ext cx="421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http://cs231n.github.io/neural-networks-3/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29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67A5-9793-42A9-B4A0-F2F9AC3B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36" y="161925"/>
            <a:ext cx="10768013" cy="619125"/>
          </a:xfrm>
        </p:spPr>
        <p:txBody>
          <a:bodyPr/>
          <a:lstStyle/>
          <a:p>
            <a:r>
              <a:rPr lang="en-US" dirty="0"/>
              <a:t>Estimation of Model Parameters-Gradient Descent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7E33280-ED1C-4D9E-AAC6-104EF54D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1600200"/>
            <a:ext cx="4876800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1955E3-4CE9-4CEA-B06D-A945B6A5D58A}"/>
              </a:ext>
            </a:extLst>
          </p:cNvPr>
          <p:cNvSpPr/>
          <p:nvPr/>
        </p:nvSpPr>
        <p:spPr>
          <a:xfrm>
            <a:off x="3455541" y="5586710"/>
            <a:ext cx="6539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will converge when slope becomes 0</a:t>
            </a:r>
          </a:p>
        </p:txBody>
      </p:sp>
    </p:spTree>
    <p:extLst>
      <p:ext uri="{BB962C8B-B14F-4D97-AF65-F5344CB8AC3E}">
        <p14:creationId xmlns:p14="http://schemas.microsoft.com/office/powerpoint/2010/main" val="6879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2075-79B9-4BB1-8FC7-3EFD6057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Study-Part Quality 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739D7-738E-40DA-AE40-37BD27C6F318}"/>
              </a:ext>
            </a:extLst>
          </p:cNvPr>
          <p:cNvSpPr txBox="1"/>
          <p:nvPr/>
        </p:nvSpPr>
        <p:spPr>
          <a:xfrm>
            <a:off x="2562726" y="4355987"/>
            <a:ext cx="8017042" cy="205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</a:pPr>
            <a:r>
              <a:rPr lang="en-US" altLang="zh-CN" sz="17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Sumitomo SE75DUZ injection molding machine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altLang="zh-CN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75 ton fully electric</a:t>
            </a:r>
          </a:p>
          <a:p>
            <a:pPr marL="285750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7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Priamus eDAQ 8102A </a:t>
            </a:r>
            <a:r>
              <a:rPr lang="en-US" altLang="zh-CN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(</a:t>
            </a:r>
            <a:r>
              <a:rPr lang="en-US" altLang="zh-CN" sz="1700" i="1" dirty="0">
                <a:solidFill>
                  <a:srgbClr val="C00000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500 Hz</a:t>
            </a:r>
            <a:r>
              <a:rPr lang="en-US" altLang="zh-CN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Two Priamus 6001A pressure sensor (</a:t>
            </a:r>
            <a:r>
              <a:rPr lang="en-US" altLang="zh-CN" sz="17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Runner &amp; Gate</a:t>
            </a:r>
            <a:r>
              <a:rPr lang="en-US" altLang="zh-CN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Priamus 4001A type N thermocouple (</a:t>
            </a:r>
            <a:r>
              <a:rPr lang="en-US" sz="17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Cavity end</a:t>
            </a: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)</a:t>
            </a:r>
          </a:p>
          <a:p>
            <a:pPr marL="285750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NI-USB6212 DAQ </a:t>
            </a: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(</a:t>
            </a:r>
            <a:r>
              <a:rPr lang="en-US" sz="1700" i="1" dirty="0">
                <a:solidFill>
                  <a:srgbClr val="C00000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10 kHz</a:t>
            </a: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)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OS 1562 optic IR (</a:t>
            </a:r>
            <a:r>
              <a:rPr lang="en-US" sz="17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Cavity end</a:t>
            </a:r>
            <a:r>
              <a:rPr lang="en-US" sz="1700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01B7E-3956-498C-BEAB-EC024C378406}"/>
              </a:ext>
            </a:extLst>
          </p:cNvPr>
          <p:cNvSpPr txBox="1"/>
          <p:nvPr/>
        </p:nvSpPr>
        <p:spPr>
          <a:xfrm>
            <a:off x="7218947" y="6239691"/>
            <a:ext cx="4318000" cy="427809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Gao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et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al.,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“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Online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product quality monitoring through in-process measurement”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CIRP Annals-Manufacturing Technology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2014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66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6E9D59-EF57-4788-A375-99BCCBFF8329}"/>
              </a:ext>
            </a:extLst>
          </p:cNvPr>
          <p:cNvGrpSpPr/>
          <p:nvPr/>
        </p:nvGrpSpPr>
        <p:grpSpPr>
          <a:xfrm>
            <a:off x="2551614" y="1070895"/>
            <a:ext cx="7718425" cy="3119437"/>
            <a:chOff x="598488" y="982663"/>
            <a:chExt cx="7718425" cy="3119437"/>
          </a:xfrm>
        </p:grpSpPr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DC6748A6-78FD-4967-8BA7-2EE48E8527F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0227879"/>
                </p:ext>
              </p:extLst>
            </p:nvPr>
          </p:nvGraphicFramePr>
          <p:xfrm>
            <a:off x="598488" y="982663"/>
            <a:ext cx="7718425" cy="3119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Visio" r:id="rId3" imgW="10010559" imgH="4838536" progId="Visio.Drawing.15">
                    <p:embed/>
                  </p:oleObj>
                </mc:Choice>
                <mc:Fallback>
                  <p:oleObj name="Visio" r:id="rId3" imgW="10010559" imgH="4838536" progId="Visio.Drawing.15">
                    <p:embed/>
                    <p:pic>
                      <p:nvPicPr>
                        <p:cNvPr id="11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 b="2586"/>
                        <a:stretch>
                          <a:fillRect/>
                        </a:stretch>
                      </p:blipFill>
                      <p:spPr bwMode="auto">
                        <a:xfrm>
                          <a:off x="598488" y="982663"/>
                          <a:ext cx="7718425" cy="311943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9380EB-2804-4483-B439-01B2CC1EAD58}"/>
                </a:ext>
              </a:extLst>
            </p:cNvPr>
            <p:cNvSpPr txBox="1"/>
            <p:nvPr/>
          </p:nvSpPr>
          <p:spPr>
            <a:xfrm>
              <a:off x="628650" y="1033746"/>
              <a:ext cx="2190750" cy="652179"/>
            </a:xfrm>
            <a:prstGeom prst="rect">
              <a:avLst/>
            </a:prstGeom>
            <a:solidFill>
              <a:srgbClr val="99CCCC">
                <a:lumMod val="50000"/>
              </a:srgbClr>
            </a:solidFill>
            <a:ln w="19050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6600"/>
                </a:buClr>
                <a:buSzPct val="7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 Narrow" pitchFamily="34" charset="0"/>
                  <a:ea typeface="宋体" panose="02010600030101010101" pitchFamily="2" charset="-122"/>
                </a:rPr>
                <a:t>SE75DUZ Injection Molding Machine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277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06972-A6AD-46B6-B36E-FC005E2E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Experiment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01159D-ACDA-4A4A-99AB-5C11ED9B1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419682"/>
              </p:ext>
            </p:extLst>
          </p:nvPr>
        </p:nvGraphicFramePr>
        <p:xfrm>
          <a:off x="7483642" y="2793049"/>
          <a:ext cx="3302111" cy="1501818"/>
        </p:xfrm>
        <a:graphic>
          <a:graphicData uri="http://schemas.openxmlformats.org/drawingml/2006/table">
            <a:tbl>
              <a:tblPr firstRow="1" bandRow="1"/>
              <a:tblGrid>
                <a:gridCol w="1208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7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6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16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  <a:latin typeface="Arial Narrow" panose="020B0606020202030204" pitchFamily="34" charset="0"/>
                        </a:rPr>
                        <a:t>Factor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  <a:latin typeface="Arial Narrow" panose="020B0606020202030204" pitchFamily="34" charset="0"/>
                        </a:rPr>
                        <a:t>Two levels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l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Barrel</a:t>
                      </a:r>
                      <a:r>
                        <a:rPr lang="en-US" sz="1600" b="0" baseline="0" dirty="0">
                          <a:latin typeface="Arial Narrow" panose="020B0606020202030204" pitchFamily="34" charset="0"/>
                        </a:rPr>
                        <a:t> Temp</a:t>
                      </a:r>
                      <a:endParaRPr lang="en-US" sz="1600" b="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190 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℃</a:t>
                      </a:r>
                      <a:endParaRPr lang="en-US" sz="1600" b="0" i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220 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℃</a:t>
                      </a:r>
                      <a:endParaRPr lang="en-US" sz="1600" b="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l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Mold Temp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21 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℃</a:t>
                      </a:r>
                      <a:endParaRPr lang="en-US" sz="1600" b="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60 </a:t>
                      </a: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℃</a:t>
                      </a:r>
                      <a:endParaRPr lang="en-US" sz="1600" b="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l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Pack Pres.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30 MPa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latin typeface="Arial Narrow" panose="020B0606020202030204" pitchFamily="34" charset="0"/>
                        </a:rPr>
                        <a:t>50 MPa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D93598-EAEE-4617-A9E6-3D0FACF59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123139"/>
              </p:ext>
            </p:extLst>
          </p:nvPr>
        </p:nvGraphicFramePr>
        <p:xfrm>
          <a:off x="7911431" y="4482815"/>
          <a:ext cx="2553368" cy="1341120"/>
        </p:xfrm>
        <a:graphic>
          <a:graphicData uri="http://schemas.openxmlformats.org/drawingml/2006/table">
            <a:tbl>
              <a:tblPr firstRow="1" bandRow="1"/>
              <a:tblGrid>
                <a:gridCol w="1276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6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10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  <a:latin typeface="Arial Narrow" panose="020B0606020202030204" pitchFamily="34" charset="0"/>
                        </a:rPr>
                        <a:t>Factor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rgbClr val="FFFFFF"/>
                          </a:solidFill>
                          <a:latin typeface="Arial Narrow" panose="020B0606020202030204" pitchFamily="34" charset="0"/>
                        </a:rPr>
                        <a:t>Level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102">
                <a:tc row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Injection Velocity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102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102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B9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54DC4E1-AE41-411C-A1CC-083EEF38B419}"/>
              </a:ext>
            </a:extLst>
          </p:cNvPr>
          <p:cNvSpPr txBox="1"/>
          <p:nvPr/>
        </p:nvSpPr>
        <p:spPr>
          <a:xfrm>
            <a:off x="7182381" y="6082724"/>
            <a:ext cx="4130841" cy="584776"/>
          </a:xfrm>
          <a:prstGeom prst="rect">
            <a:avLst/>
          </a:prstGeom>
          <a:solidFill>
            <a:srgbClr val="B3EBFF"/>
          </a:solidFill>
          <a:ln w="19050">
            <a:solidFill>
              <a:srgbClr val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600" kern="0" dirty="0">
                <a:solidFill>
                  <a:sysClr val="windowText" lastClr="000000"/>
                </a:solidFill>
                <a:latin typeface="Arial Narrow" pitchFamily="34" charset="0"/>
                <a:ea typeface="宋体" panose="02010600030101010101" pitchFamily="2" charset="-122"/>
              </a:rPr>
              <a:t>Half factional factorial DOE, </a:t>
            </a:r>
            <a:r>
              <a:rPr lang="en-US" sz="1600" kern="0" dirty="0">
                <a:solidFill>
                  <a:srgbClr val="0000CC"/>
                </a:solidFill>
                <a:latin typeface="Arial Narrow" pitchFamily="34" charset="0"/>
                <a:ea typeface="宋体" panose="02010600030101010101" pitchFamily="2" charset="-122"/>
              </a:rPr>
              <a:t>2</a:t>
            </a:r>
            <a:r>
              <a:rPr lang="en-US" sz="1600" kern="0" baseline="30000" dirty="0">
                <a:solidFill>
                  <a:srgbClr val="0000CC"/>
                </a:solidFill>
                <a:latin typeface="Arial Narrow" pitchFamily="34" charset="0"/>
                <a:ea typeface="宋体" panose="02010600030101010101" pitchFamily="2" charset="-122"/>
              </a:rPr>
              <a:t>3-1</a:t>
            </a:r>
            <a:r>
              <a:rPr lang="en-US" sz="1600" kern="0" dirty="0">
                <a:solidFill>
                  <a:srgbClr val="0000CC"/>
                </a:solidFill>
                <a:latin typeface="Arial Narrow" pitchFamily="34" charset="0"/>
                <a:ea typeface="宋体" panose="02010600030101010101" pitchFamily="2" charset="-122"/>
              </a:rPr>
              <a:t>x3 = 12 runs</a:t>
            </a:r>
            <a:endParaRPr lang="en-US" sz="1600" kern="0" baseline="30000" dirty="0">
              <a:solidFill>
                <a:srgbClr val="0000CC"/>
              </a:solidFill>
              <a:latin typeface="Arial Narrow" pitchFamily="34" charset="0"/>
              <a:ea typeface="宋体" panose="02010600030101010101" pitchFamily="2" charset="-122"/>
            </a:endParaRPr>
          </a:p>
          <a:p>
            <a:pPr marL="285750" indent="-285750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600" kern="0" dirty="0">
                <a:solidFill>
                  <a:srgbClr val="0000CC"/>
                </a:solidFill>
                <a:latin typeface="Arial Narrow" pitchFamily="34" charset="0"/>
                <a:ea typeface="宋体" panose="02010600030101010101" pitchFamily="2" charset="-122"/>
              </a:rPr>
              <a:t>20</a:t>
            </a:r>
            <a:r>
              <a:rPr lang="en-US" sz="1600" kern="0" dirty="0">
                <a:solidFill>
                  <a:sysClr val="windowText" lastClr="000000"/>
                </a:solidFill>
                <a:latin typeface="Arial Narrow" pitchFamily="34" charset="0"/>
                <a:ea typeface="宋体" panose="02010600030101010101" pitchFamily="2" charset="-122"/>
              </a:rPr>
              <a:t> cycles per run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C79F28-1B57-4EBD-9C7F-4350F24CD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001532"/>
              </p:ext>
            </p:extLst>
          </p:nvPr>
        </p:nvGraphicFramePr>
        <p:xfrm>
          <a:off x="2172047" y="1480244"/>
          <a:ext cx="4705579" cy="4602480"/>
        </p:xfrm>
        <a:graphic>
          <a:graphicData uri="http://schemas.openxmlformats.org/drawingml/2006/table">
            <a:tbl>
              <a:tblPr firstRow="1" bandRow="1"/>
              <a:tblGrid>
                <a:gridCol w="56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3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32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344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70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Run #</a:t>
                      </a:r>
                    </a:p>
                  </a:txBody>
                  <a:tcPr marR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Barrel</a:t>
                      </a: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Temp (℃)</a:t>
                      </a:r>
                    </a:p>
                  </a:txBody>
                  <a:tcPr marR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Mold Temp (℃)</a:t>
                      </a:r>
                    </a:p>
                  </a:txBody>
                  <a:tcPr marL="0" marR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Pack </a:t>
                      </a: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Pres (Mpa)</a:t>
                      </a:r>
                      <a:r>
                        <a:rPr lang="zh-CN" alt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　</a:t>
                      </a:r>
                      <a:endParaRPr lang="en-US" sz="1600" b="0" i="0" kern="120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R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Injection</a:t>
                      </a:r>
                    </a:p>
                    <a:p>
                      <a:pPr algn="ctr"/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Velocity (</a:t>
                      </a:r>
                      <a:r>
                        <a:rPr lang="en-US" sz="1600" b="0" i="1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mm/s</a:t>
                      </a:r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R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6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190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7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8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9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60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30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11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40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30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1" i="1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12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220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50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SimSun"/>
                        </a:defRPr>
                      </a:lvl9pPr>
                    </a:lstStyle>
                    <a:p>
                      <a:pPr algn="ctr"/>
                      <a:r>
                        <a:rPr lang="en-US" sz="1600" b="0" i="1" dirty="0"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8630B7F-B4AC-4A11-B8E2-FEC7422073D7}"/>
              </a:ext>
            </a:extLst>
          </p:cNvPr>
          <p:cNvGrpSpPr/>
          <p:nvPr/>
        </p:nvGrpSpPr>
        <p:grpSpPr>
          <a:xfrm>
            <a:off x="7185525" y="1203603"/>
            <a:ext cx="3626854" cy="1360044"/>
            <a:chOff x="5156199" y="1327009"/>
            <a:chExt cx="4114800" cy="1683473"/>
          </a:xfrm>
        </p:grpSpPr>
        <p:pic>
          <p:nvPicPr>
            <p:cNvPr id="9" name="Picture 60">
              <a:extLst>
                <a:ext uri="{FF2B5EF4-FFF2-40B4-BE49-F238E27FC236}">
                  <a16:creationId xmlns:a16="http://schemas.microsoft.com/office/drawing/2014/main" id="{36C91F6E-AC0B-4F97-B5A4-0E158CE7A8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1135" t="16197" r="5981" b="17221"/>
            <a:stretch>
              <a:fillRect/>
            </a:stretch>
          </p:blipFill>
          <p:spPr bwMode="auto">
            <a:xfrm flipH="1">
              <a:off x="5156199" y="1327009"/>
              <a:ext cx="4114800" cy="1683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683385B-F1AF-4DA6-992C-9EEA2B74F48B}"/>
                </a:ext>
              </a:extLst>
            </p:cNvPr>
            <p:cNvSpPr/>
            <p:nvPr/>
          </p:nvSpPr>
          <p:spPr>
            <a:xfrm>
              <a:off x="7127141" y="1327009"/>
              <a:ext cx="762000" cy="303937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CC99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 Narrow" pitchFamily="34" charset="0"/>
                  <a:ea typeface="宋体" panose="02010600030101010101" pitchFamily="2" charset="-122"/>
                </a:rPr>
                <a:t>Barrel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619693-18BF-423A-8433-9B67A4312A22}"/>
                </a:ext>
              </a:extLst>
            </p:cNvPr>
            <p:cNvSpPr/>
            <p:nvPr/>
          </p:nvSpPr>
          <p:spPr>
            <a:xfrm>
              <a:off x="5956299" y="1327009"/>
              <a:ext cx="762000" cy="303937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CC99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400" b="1" kern="0" dirty="0">
                  <a:solidFill>
                    <a:srgbClr val="FFFF00"/>
                  </a:solidFill>
                  <a:latin typeface="Arial Narrow" pitchFamily="34" charset="0"/>
                  <a:ea typeface="宋体" panose="02010600030101010101" pitchFamily="2" charset="-122"/>
                </a:rPr>
                <a:t>Mold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FA832E-EE8D-43ED-A4BE-C4FF374A4610}"/>
                </a:ext>
              </a:extLst>
            </p:cNvPr>
            <p:cNvSpPr/>
            <p:nvPr/>
          </p:nvSpPr>
          <p:spPr>
            <a:xfrm>
              <a:off x="6946899" y="2470009"/>
              <a:ext cx="762000" cy="303937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CC99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 Narrow" pitchFamily="34" charset="0"/>
                  <a:ea typeface="宋体" panose="02010600030101010101" pitchFamily="2" charset="-122"/>
                </a:rPr>
                <a:t>Nozzle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8CBC58-0CD2-4C9A-B983-8798B55741AF}"/>
                </a:ext>
              </a:extLst>
            </p:cNvPr>
            <p:cNvSpPr/>
            <p:nvPr/>
          </p:nvSpPr>
          <p:spPr>
            <a:xfrm>
              <a:off x="8486345" y="1329215"/>
              <a:ext cx="762000" cy="303937"/>
            </a:xfrm>
            <a:prstGeom prst="rect">
              <a:avLst/>
            </a:prstGeom>
            <a:solidFill>
              <a:srgbClr val="000066"/>
            </a:solidFill>
            <a:ln>
              <a:solidFill>
                <a:srgbClr val="00CC99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Arial Narrow" pitchFamily="34" charset="0"/>
                  <a:ea typeface="宋体" panose="02010600030101010101" pitchFamily="2" charset="-122"/>
                </a:rPr>
                <a:t>Motor</a:t>
              </a:r>
            </a:p>
          </p:txBody>
        </p:sp>
        <p:sp>
          <p:nvSpPr>
            <p:cNvPr id="14" name="Down Arrow 119">
              <a:extLst>
                <a:ext uri="{FF2B5EF4-FFF2-40B4-BE49-F238E27FC236}">
                  <a16:creationId xmlns:a16="http://schemas.microsoft.com/office/drawing/2014/main" id="{4F34BC24-85EA-4F0A-B589-220E7AEAFFD2}"/>
                </a:ext>
              </a:extLst>
            </p:cNvPr>
            <p:cNvSpPr/>
            <p:nvPr/>
          </p:nvSpPr>
          <p:spPr>
            <a:xfrm rot="8423094">
              <a:off x="6791300" y="2168744"/>
              <a:ext cx="152400" cy="303937"/>
            </a:xfrm>
            <a:prstGeom prst="downArrow">
              <a:avLst>
                <a:gd name="adj1" fmla="val 50000"/>
                <a:gd name="adj2" fmla="val 115625"/>
              </a:avLst>
            </a:prstGeom>
            <a:solidFill>
              <a:srgbClr val="FFFF00"/>
            </a:solidFill>
            <a:ln w="28575">
              <a:solidFill>
                <a:srgbClr val="0000CC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Down Arrow 120">
              <a:extLst>
                <a:ext uri="{FF2B5EF4-FFF2-40B4-BE49-F238E27FC236}">
                  <a16:creationId xmlns:a16="http://schemas.microsoft.com/office/drawing/2014/main" id="{1CB624BF-9B5A-4B47-B763-FBD6DD7111C2}"/>
                </a:ext>
              </a:extLst>
            </p:cNvPr>
            <p:cNvSpPr/>
            <p:nvPr/>
          </p:nvSpPr>
          <p:spPr>
            <a:xfrm>
              <a:off x="7431941" y="1698551"/>
              <a:ext cx="152400" cy="303937"/>
            </a:xfrm>
            <a:prstGeom prst="downArrow">
              <a:avLst>
                <a:gd name="adj1" fmla="val 50000"/>
                <a:gd name="adj2" fmla="val 115625"/>
              </a:avLst>
            </a:prstGeom>
            <a:solidFill>
              <a:srgbClr val="FFFF00"/>
            </a:solidFill>
            <a:ln w="28575">
              <a:solidFill>
                <a:srgbClr val="0000CC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Down Arrow 121">
              <a:extLst>
                <a:ext uri="{FF2B5EF4-FFF2-40B4-BE49-F238E27FC236}">
                  <a16:creationId xmlns:a16="http://schemas.microsoft.com/office/drawing/2014/main" id="{4D824CED-1E8E-4051-BF15-A908A4DB2B89}"/>
                </a:ext>
              </a:extLst>
            </p:cNvPr>
            <p:cNvSpPr/>
            <p:nvPr/>
          </p:nvSpPr>
          <p:spPr>
            <a:xfrm>
              <a:off x="6355616" y="1689026"/>
              <a:ext cx="152400" cy="303937"/>
            </a:xfrm>
            <a:prstGeom prst="downArrow">
              <a:avLst>
                <a:gd name="adj1" fmla="val 50000"/>
                <a:gd name="adj2" fmla="val 115625"/>
              </a:avLst>
            </a:prstGeom>
            <a:solidFill>
              <a:srgbClr val="FFFF00"/>
            </a:solidFill>
            <a:ln w="28575">
              <a:solidFill>
                <a:srgbClr val="0000CC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Down Arrow 122">
              <a:extLst>
                <a:ext uri="{FF2B5EF4-FFF2-40B4-BE49-F238E27FC236}">
                  <a16:creationId xmlns:a16="http://schemas.microsoft.com/office/drawing/2014/main" id="{507D3D4C-A1C3-4A76-945E-5414D889E5BF}"/>
                </a:ext>
              </a:extLst>
            </p:cNvPr>
            <p:cNvSpPr/>
            <p:nvPr/>
          </p:nvSpPr>
          <p:spPr>
            <a:xfrm>
              <a:off x="8903425" y="1698551"/>
              <a:ext cx="152400" cy="303937"/>
            </a:xfrm>
            <a:prstGeom prst="downArrow">
              <a:avLst>
                <a:gd name="adj1" fmla="val 50000"/>
                <a:gd name="adj2" fmla="val 115625"/>
              </a:avLst>
            </a:prstGeom>
            <a:solidFill>
              <a:srgbClr val="FFFF00"/>
            </a:solidFill>
            <a:ln w="28575">
              <a:solidFill>
                <a:srgbClr val="0000CC"/>
              </a:solidFill>
            </a:ln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3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6B28B-60D1-479E-922A-96B487DFB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Molding Process Monitoring</a:t>
            </a:r>
          </a:p>
        </p:txBody>
      </p:sp>
      <p:pic>
        <p:nvPicPr>
          <p:cNvPr id="4" name="Picture 3" descr="figure1.png">
            <a:extLst>
              <a:ext uri="{FF2B5EF4-FFF2-40B4-BE49-F238E27FC236}">
                <a16:creationId xmlns:a16="http://schemas.microsoft.com/office/drawing/2014/main" id="{0B8AF18D-30C2-4087-9216-76C104F56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979" y="1088304"/>
            <a:ext cx="8341895" cy="3744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BD9E1-055E-4A56-8306-AB7C438C64A5}"/>
              </a:ext>
            </a:extLst>
          </p:cNvPr>
          <p:cNvSpPr txBox="1"/>
          <p:nvPr/>
        </p:nvSpPr>
        <p:spPr>
          <a:xfrm>
            <a:off x="2409653" y="4978163"/>
            <a:ext cx="5051648" cy="154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None/>
            </a:pPr>
            <a:r>
              <a:rPr lang="en-US" b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Commercial Sensors </a:t>
            </a:r>
            <a:r>
              <a:rPr lang="en-US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(CS)</a:t>
            </a:r>
          </a:p>
          <a:p>
            <a:pPr marL="406400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0000"/>
              <a:buFont typeface="Wingdings" charset="2"/>
              <a:buChar char="Ø"/>
            </a:pPr>
            <a:r>
              <a:rPr lang="en-US" dirty="0">
                <a:solidFill>
                  <a:srgbClr val="000066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1 parameter/package</a:t>
            </a:r>
          </a:p>
          <a:p>
            <a:pPr marL="685800" lvl="1" indent="-2286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Either pressure or temperature</a:t>
            </a:r>
          </a:p>
          <a:p>
            <a:pPr marL="406400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80000"/>
              <a:buFont typeface="Wingdings" charset="2"/>
              <a:buChar char="Ø"/>
            </a:pPr>
            <a:r>
              <a:rPr lang="en-US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Wire connection required for data transmission</a:t>
            </a:r>
          </a:p>
          <a:p>
            <a:pPr marL="685800" lvl="1" indent="-2286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CC"/>
              </a:buClr>
              <a:buSzPct val="70000"/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  <a:cs typeface="Times New Roman"/>
              </a:rPr>
              <a:t>Through hole</a:t>
            </a:r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4A6FF797-8157-4716-A42C-C93B1F9C71F0}"/>
              </a:ext>
            </a:extLst>
          </p:cNvPr>
          <p:cNvSpPr/>
          <p:nvPr/>
        </p:nvSpPr>
        <p:spPr>
          <a:xfrm>
            <a:off x="7461301" y="4984277"/>
            <a:ext cx="3969583" cy="13922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noFill/>
          </a:ln>
        </p:spPr>
        <p:txBody>
          <a:bodyPr rtlCol="0" anchor="ctr"/>
          <a:lstStyle/>
          <a:p>
            <a:pPr marL="347663" indent="-347663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CS</a:t>
            </a:r>
            <a:r>
              <a:rPr lang="en-US" sz="1700" kern="0" baseline="-2500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1</a:t>
            </a: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: </a:t>
            </a:r>
            <a:r>
              <a:rPr lang="en-US" altLang="zh-CN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Peak temperature &amp; cooling rate in </a:t>
            </a:r>
            <a:r>
              <a:rPr lang="en-US" sz="1700" u="sng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Mold T</a:t>
            </a:r>
            <a:r>
              <a:rPr lang="en-US" sz="1700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;</a:t>
            </a:r>
          </a:p>
          <a:p>
            <a:pPr marL="342900" indent="-342900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CS</a:t>
            </a:r>
            <a:r>
              <a:rPr lang="en-US" sz="1700" kern="0" baseline="-2500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2</a:t>
            </a: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: </a:t>
            </a:r>
            <a:r>
              <a:rPr lang="en-US" altLang="zh-CN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Peak temperature in </a:t>
            </a:r>
            <a:r>
              <a:rPr lang="en-US" sz="1700" u="sng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Melt T</a:t>
            </a:r>
            <a:r>
              <a:rPr lang="en-US" sz="1700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;</a:t>
            </a:r>
          </a:p>
          <a:p>
            <a:pPr marL="342900" indent="-342900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CS</a:t>
            </a:r>
            <a:r>
              <a:rPr lang="en-US" sz="1700" kern="0" baseline="-2500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3</a:t>
            </a: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: </a:t>
            </a:r>
            <a:r>
              <a:rPr lang="en-US" altLang="zh-CN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Peak pressure in </a:t>
            </a:r>
            <a:r>
              <a:rPr lang="en-US" sz="1700" u="sng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Gate P</a:t>
            </a:r>
            <a:r>
              <a:rPr lang="en-US" sz="1700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;</a:t>
            </a:r>
            <a:endParaRPr lang="en-US" altLang="zh-CN" sz="1700" kern="0" dirty="0">
              <a:solidFill>
                <a:sysClr val="windowText" lastClr="000000"/>
              </a:solidFill>
              <a:latin typeface="Times New Roman"/>
              <a:ea typeface="宋体" panose="02010600030101010101" pitchFamily="2" charset="-122"/>
            </a:endParaRPr>
          </a:p>
          <a:p>
            <a:pPr marL="342900" indent="-342900" defTabSz="914400">
              <a:buClr>
                <a:srgbClr val="0000CC"/>
              </a:buClr>
              <a:buSzPct val="80000"/>
              <a:buFont typeface="Wingdings" charset="2"/>
              <a:buChar char="Ø"/>
              <a:defRPr/>
            </a:pP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CS</a:t>
            </a:r>
            <a:r>
              <a:rPr lang="en-US" sz="1700" kern="0" baseline="-2500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4</a:t>
            </a:r>
            <a:r>
              <a:rPr lang="en-US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: </a:t>
            </a:r>
            <a:r>
              <a:rPr lang="en-US" altLang="zh-CN" sz="1700" kern="0" dirty="0">
                <a:solidFill>
                  <a:sysClr val="windowText" lastClr="000000"/>
                </a:solidFill>
                <a:latin typeface="Times New Roman"/>
                <a:ea typeface="宋体" panose="02010600030101010101" pitchFamily="2" charset="-122"/>
              </a:rPr>
              <a:t>Peak pressure in </a:t>
            </a:r>
            <a:r>
              <a:rPr lang="en-US" sz="1700" u="sng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Runner P</a:t>
            </a:r>
            <a:r>
              <a:rPr lang="en-US" sz="1700" kern="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;</a:t>
            </a:r>
            <a:endParaRPr lang="en-US" altLang="zh-CN" sz="1700" kern="0" dirty="0">
              <a:solidFill>
                <a:sysClr val="windowText" lastClr="000000"/>
              </a:solidFill>
              <a:latin typeface="Times New Roman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847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2F67-5195-4E04-BDE8-2ECF6673D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Analytics-Regression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075B3-3C35-4C96-AC8A-DD5D38094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part thickness upon 4 measurements</a:t>
            </a:r>
          </a:p>
        </p:txBody>
      </p:sp>
    </p:spTree>
    <p:extLst>
      <p:ext uri="{BB962C8B-B14F-4D97-AF65-F5344CB8AC3E}">
        <p14:creationId xmlns:p14="http://schemas.microsoft.com/office/powerpoint/2010/main" val="38581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5D9A-F987-4018-8104-18C59798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813AB-ED70-40BB-970D-F2DE7420A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086" y="954081"/>
            <a:ext cx="10018713" cy="3124201"/>
          </a:xfrm>
        </p:spPr>
        <p:txBody>
          <a:bodyPr/>
          <a:lstStyle/>
          <a:p>
            <a:r>
              <a:rPr lang="en-US" dirty="0"/>
              <a:t>A multiple linear regression model with </a:t>
            </a:r>
            <a:r>
              <a:rPr lang="en-US" i="1" dirty="0"/>
              <a:t>k </a:t>
            </a:r>
            <a:r>
              <a:rPr lang="en-US" dirty="0"/>
              <a:t>variables </a:t>
            </a:r>
            <a:r>
              <a:rPr lang="en-US" i="1" dirty="0"/>
              <a:t>x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 and a response y, can be written as: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C2E57-DD10-4566-AAE3-F9A6E60C16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7246" y="2516182"/>
            <a:ext cx="4561905" cy="72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04BF94-A3E4-4D95-9A59-72B728DA63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5737" r="8547"/>
          <a:stretch/>
        </p:blipFill>
        <p:spPr>
          <a:xfrm>
            <a:off x="3525751" y="3608705"/>
            <a:ext cx="3760419" cy="294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85E4F-EEE0-4A20-B857-66AEA90A3F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7740" y="4859767"/>
            <a:ext cx="2676190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1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1130-0817-41F1-9C98-5ABA9B8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Model Parameters-Least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742BB-CD99-4EFD-8608-1B2F375C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6087" y="1230514"/>
            <a:ext cx="9840913" cy="3156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DF4917-DCCC-420D-ADDB-952320DD7E82}"/>
              </a:ext>
            </a:extLst>
          </p:cNvPr>
          <p:cNvSpPr/>
          <p:nvPr/>
        </p:nvSpPr>
        <p:spPr>
          <a:xfrm>
            <a:off x="5549900" y="5627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http://mezeylab.cb.bscb.cornell.edu/labmembers/documents/supplement%205%20-%20multiple%20regression.pdf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1130-0817-41F1-9C98-5ABA9B8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Model Parameters-Least Square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F4917-DCCC-420D-ADDB-952320DD7E82}"/>
              </a:ext>
            </a:extLst>
          </p:cNvPr>
          <p:cNvSpPr/>
          <p:nvPr/>
        </p:nvSpPr>
        <p:spPr>
          <a:xfrm>
            <a:off x="5638800" y="5881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http://mezeylab.cb.bscb.cornell.edu/labmembers/documents/supplement%205%20-%20multiple%20regression.pdf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EEDC4-BB6D-4817-88F2-BD63257E3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7638" y="1202684"/>
            <a:ext cx="8609524" cy="4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9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1130-0817-41F1-9C98-5ABA9B8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Model Parameters-Least Square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D2FA8-C18D-43C6-93B9-7852C66F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424" y="1133133"/>
            <a:ext cx="8580952" cy="13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D4C179-48E9-45E7-B45A-13B03680F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424" y="2733190"/>
            <a:ext cx="1780952" cy="33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257DAE-9499-48D4-A8C9-233E601B6A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5728" y="2733190"/>
            <a:ext cx="1057143" cy="4190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B3C1D4-1090-4E20-862B-713434D5A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424" y="3219425"/>
            <a:ext cx="8580952" cy="34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1130-0817-41F1-9C98-5ABA9B8B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Model Parameters-Least Square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DF4917-DCCC-420D-ADDB-952320DD7E82}"/>
              </a:ext>
            </a:extLst>
          </p:cNvPr>
          <p:cNvSpPr/>
          <p:nvPr/>
        </p:nvSpPr>
        <p:spPr>
          <a:xfrm>
            <a:off x="5549900" y="5627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http://mezeylab.cb.bscb.cornell.edu/labmembers/documents/supplement%205%20-%20multiple%20regression.pdf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4CF42-85D4-40F5-A8B0-9DC4160CB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2247" y="1077990"/>
            <a:ext cx="8561905" cy="12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4590F-B3A4-4388-902F-7C3CE93021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6043" y="2524840"/>
            <a:ext cx="2085714" cy="1304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11FBC-AFC2-4238-AE90-2547E26262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29376" y="4028833"/>
            <a:ext cx="2019048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85382-B1CE-43D9-A478-6FEA2AEF7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Model Parameters-Least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4B67C-ABB7-4553-BDC7-555052B019F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0205" y="2989343"/>
            <a:ext cx="8590476" cy="1285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25493-AFCE-4C8B-995D-EFBF9EAA0C2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30205" y="1227195"/>
            <a:ext cx="8457143" cy="9238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79637B-133D-4152-A671-8EE84D61C561}"/>
              </a:ext>
            </a:extLst>
          </p:cNvPr>
          <p:cNvSpPr/>
          <p:nvPr/>
        </p:nvSpPr>
        <p:spPr>
          <a:xfrm>
            <a:off x="5549900" y="5627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4"/>
              </a:rPr>
              <a:t>http://mezeylab.cb.bscb.cornell.edu/labmembers/documents/supplement%205%20-%20multiple%20regression.pdf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0EE0-E17C-4FC5-A621-EF0E50B1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0500"/>
            <a:ext cx="11125200" cy="619125"/>
          </a:xfrm>
        </p:spPr>
        <p:txBody>
          <a:bodyPr/>
          <a:lstStyle/>
          <a:p>
            <a:r>
              <a:rPr lang="en-US" dirty="0"/>
              <a:t>Estimation of Model Parameters-Gradient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E99A3-D4A7-4F08-A414-ACB2E0024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086" y="1196753"/>
            <a:ext cx="10018713" cy="1076547"/>
          </a:xfrm>
        </p:spPr>
        <p:txBody>
          <a:bodyPr/>
          <a:lstStyle/>
          <a:p>
            <a:r>
              <a:rPr lang="en-US" dirty="0"/>
              <a:t>Gradient Descent is an optimization algorithm. Gradient means the rate of change or the </a:t>
            </a:r>
            <a:r>
              <a:rPr lang="en-US" b="1" i="1" dirty="0">
                <a:solidFill>
                  <a:srgbClr val="0000CC"/>
                </a:solidFill>
              </a:rPr>
              <a:t>slope</a:t>
            </a:r>
            <a:r>
              <a:rPr lang="en-US" dirty="0"/>
              <a:t> of curve.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27929-8E7E-469B-B314-A99CAE38B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96066" y="2273300"/>
            <a:ext cx="4466667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0EE0-E17C-4FC5-A621-EF0E50B1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0500"/>
            <a:ext cx="11125200" cy="619125"/>
          </a:xfrm>
        </p:spPr>
        <p:txBody>
          <a:bodyPr/>
          <a:lstStyle/>
          <a:p>
            <a:r>
              <a:rPr lang="en-US" dirty="0"/>
              <a:t>Estimation of Model Parameters-Gradient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99A3-D4A7-4F08-A414-ACB2E00240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16086" y="1196753"/>
                <a:ext cx="10018713" cy="10765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Cost function: J(</a:t>
                </a:r>
                <a:r>
                  <a:rPr lang="el-GR" i="1" dirty="0"/>
                  <a:t>β</a:t>
                </a:r>
                <a:r>
                  <a:rPr lang="en-US" dirty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l-GR" b="0" i="0" smtClean="0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Recursively update (</a:t>
                </a:r>
                <a:r>
                  <a:rPr lang="el-GR" i="1" dirty="0"/>
                  <a:t>α</a:t>
                </a:r>
                <a:r>
                  <a:rPr lang="en-US" i="1" dirty="0"/>
                  <a:t> </a:t>
                </a:r>
                <a:r>
                  <a:rPr lang="en-US" dirty="0"/>
                  <a:t>is learning rate)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99A3-D4A7-4F08-A414-ACB2E0024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6086" y="1196753"/>
                <a:ext cx="10018713" cy="1076547"/>
              </a:xfrm>
              <a:blipFill>
                <a:blip r:embed="rId2"/>
                <a:stretch>
                  <a:fillRect l="-1582" t="-11864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0A03BE-1762-4599-B2DA-5990EA61D37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54013" y="2419405"/>
            <a:ext cx="3142857" cy="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1871</TotalTime>
  <Words>569</Words>
  <Application>Microsoft Office PowerPoint</Application>
  <PresentationFormat>Widescreen</PresentationFormat>
  <Paragraphs>143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Narrow</vt:lpstr>
      <vt:lpstr>Cambria Math</vt:lpstr>
      <vt:lpstr>Corbel</vt:lpstr>
      <vt:lpstr>Times New Roman</vt:lpstr>
      <vt:lpstr>Wingdings</vt:lpstr>
      <vt:lpstr>Parallax</vt:lpstr>
      <vt:lpstr>Visio</vt:lpstr>
      <vt:lpstr>Multiple Regression</vt:lpstr>
      <vt:lpstr>Fundamental Idea</vt:lpstr>
      <vt:lpstr>Estimation of Model Parameters-Least Square</vt:lpstr>
      <vt:lpstr>Estimation of Model Parameters-Least Square</vt:lpstr>
      <vt:lpstr>Estimation of Model Parameters-Least Square</vt:lpstr>
      <vt:lpstr>Estimation of Model Parameters-Least Square</vt:lpstr>
      <vt:lpstr>Estimation of Model Parameters-Least Square</vt:lpstr>
      <vt:lpstr>Estimation of Model Parameters-Gradient Descent</vt:lpstr>
      <vt:lpstr>Estimation of Model Parameters-Gradient Descent</vt:lpstr>
      <vt:lpstr>Estimation of Model Parameters-Gradient Descent</vt:lpstr>
      <vt:lpstr>Estimation of Model Parameters-Gradient Descent</vt:lpstr>
      <vt:lpstr>Case Study-Part Quality Prediction</vt:lpstr>
      <vt:lpstr>Design of Experiment</vt:lpstr>
      <vt:lpstr>Molding Process Monitoring</vt:lpstr>
      <vt:lpstr>Data Analytics-Regression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Overview</dc:title>
  <dc:creator>Wang, Peng</dc:creator>
  <cp:lastModifiedBy>Wang, Peng</cp:lastModifiedBy>
  <cp:revision>15</cp:revision>
  <dcterms:created xsi:type="dcterms:W3CDTF">2019-12-10T19:48:06Z</dcterms:created>
  <dcterms:modified xsi:type="dcterms:W3CDTF">2020-01-28T02:41:15Z</dcterms:modified>
</cp:coreProperties>
</file>